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1"/>
  </p:notesMasterIdLst>
  <p:sldIdLst>
    <p:sldId id="256" r:id="rId5"/>
    <p:sldId id="283" r:id="rId6"/>
    <p:sldId id="332" r:id="rId7"/>
    <p:sldId id="677" r:id="rId8"/>
    <p:sldId id="333" r:id="rId9"/>
    <p:sldId id="336" r:id="rId10"/>
    <p:sldId id="676" r:id="rId11"/>
    <p:sldId id="338" r:id="rId12"/>
    <p:sldId id="684" r:id="rId13"/>
    <p:sldId id="337" r:id="rId14"/>
    <p:sldId id="674" r:id="rId15"/>
    <p:sldId id="678" r:id="rId16"/>
    <p:sldId id="685" r:id="rId17"/>
    <p:sldId id="686" r:id="rId18"/>
    <p:sldId id="682" r:id="rId19"/>
    <p:sldId id="32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719E"/>
    <a:srgbClr val="FF6C2F"/>
    <a:srgbClr val="00A3E0"/>
    <a:srgbClr val="532D6D"/>
    <a:srgbClr val="C7C8CA"/>
    <a:srgbClr val="C8102E"/>
    <a:srgbClr val="808285"/>
    <a:srgbClr val="B5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7BBE25-A563-451F-84E5-B68C7FA0A641}" v="3" dt="2022-03-01T15:52:56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B7514-5C11-438C-8A70-C9F9EFCEEB87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77D98-F138-4C9C-8D9D-4857E4D5A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A55A-8C68-4188-96CB-763DC047A99D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AD8F-E980-40CC-8E30-231140FAB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8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A55A-8C68-4188-96CB-763DC047A99D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AD8F-E980-40CC-8E30-231140FAB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9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A55A-8C68-4188-96CB-763DC047A99D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AD8F-E980-40CC-8E30-231140FAB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04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A55A-8C68-4188-96CB-763DC047A99D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AD8F-E980-40CC-8E30-231140FAB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A55A-8C68-4188-96CB-763DC047A99D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AD8F-E980-40CC-8E30-231140FAB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92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A55A-8C68-4188-96CB-763DC047A99D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AD8F-E980-40CC-8E30-231140FAB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5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A55A-8C68-4188-96CB-763DC047A99D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AD8F-E980-40CC-8E30-231140FAB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2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A55A-8C68-4188-96CB-763DC047A99D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AD8F-E980-40CC-8E30-231140FAB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0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A55A-8C68-4188-96CB-763DC047A99D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AD8F-E980-40CC-8E30-231140FAB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2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A55A-8C68-4188-96CB-763DC047A99D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AD8F-E980-40CC-8E30-231140FAB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4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A55A-8C68-4188-96CB-763DC047A99D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AD8F-E980-40CC-8E30-231140FAB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3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A55A-8C68-4188-96CB-763DC047A99D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1AD8F-E980-40CC-8E30-231140FAB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3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369B5E-50F9-4F03-B2B9-D21C418C7269}"/>
              </a:ext>
            </a:extLst>
          </p:cNvPr>
          <p:cNvSpPr/>
          <p:nvPr/>
        </p:nvSpPr>
        <p:spPr>
          <a:xfrm>
            <a:off x="0" y="-1"/>
            <a:ext cx="12192000" cy="143176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8E719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66C0B-34E3-439D-908F-F1C0D63883DD}"/>
              </a:ext>
            </a:extLst>
          </p:cNvPr>
          <p:cNvSpPr/>
          <p:nvPr/>
        </p:nvSpPr>
        <p:spPr>
          <a:xfrm>
            <a:off x="0" y="6714824"/>
            <a:ext cx="12192000" cy="143176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8E719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688BDB57-4379-4AD3-BD6E-46BA6050C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64" y="1879902"/>
            <a:ext cx="7014588" cy="13249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B616EA3-47B5-4408-966A-20E790C1AB01}"/>
              </a:ext>
            </a:extLst>
          </p:cNvPr>
          <p:cNvSpPr txBox="1">
            <a:spLocks/>
          </p:cNvSpPr>
          <p:nvPr/>
        </p:nvSpPr>
        <p:spPr>
          <a:xfrm>
            <a:off x="838200" y="36646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8E71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Hv BT" panose="020B0702020204020204" pitchFamily="34" charset="0"/>
              </a:rPr>
              <a:t>A PRESENTATION FOR</a:t>
            </a:r>
          </a:p>
          <a:p>
            <a:r>
              <a:rPr lang="en-US" sz="4800" dirty="0">
                <a:solidFill>
                  <a:srgbClr val="8E71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Hv BT" panose="020B0702020204020204" pitchFamily="34" charset="0"/>
              </a:rPr>
              <a:t>COMMUNITY PARTNERS</a:t>
            </a:r>
          </a:p>
        </p:txBody>
      </p:sp>
    </p:spTree>
    <p:extLst>
      <p:ext uri="{BB962C8B-B14F-4D97-AF65-F5344CB8AC3E}">
        <p14:creationId xmlns:p14="http://schemas.microsoft.com/office/powerpoint/2010/main" val="1445430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9E65-27B1-4D2B-A88C-9A56CB49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4296"/>
            <a:ext cx="10515600" cy="1489279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532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Hv BT" panose="020B0702020204020204" pitchFamily="34" charset="0"/>
              </a:rPr>
              <a:t>THE SCHOLARSHIPS</a:t>
            </a:r>
            <a:endParaRPr lang="en-US" sz="1600" dirty="0">
              <a:solidFill>
                <a:srgbClr val="532D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Hv BT" panose="020B0702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18D6B6-518F-43BB-92F0-CF6D76143906}"/>
              </a:ext>
            </a:extLst>
          </p:cNvPr>
          <p:cNvSpPr/>
          <p:nvPr/>
        </p:nvSpPr>
        <p:spPr>
          <a:xfrm>
            <a:off x="0" y="-16308"/>
            <a:ext cx="12192000" cy="143176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8E719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0E664C-D36B-44B7-8942-9740BF5AE0FE}"/>
              </a:ext>
            </a:extLst>
          </p:cNvPr>
          <p:cNvSpPr/>
          <p:nvPr/>
        </p:nvSpPr>
        <p:spPr>
          <a:xfrm>
            <a:off x="0" y="6714824"/>
            <a:ext cx="12192000" cy="143176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8E719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2E1F2F-9DEA-4143-8E56-503F1E725D7C}"/>
              </a:ext>
            </a:extLst>
          </p:cNvPr>
          <p:cNvCxnSpPr>
            <a:cxnSpLocks/>
          </p:cNvCxnSpPr>
          <p:nvPr/>
        </p:nvCxnSpPr>
        <p:spPr>
          <a:xfrm>
            <a:off x="-76200" y="1933575"/>
            <a:ext cx="1234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F3F0190-B060-4299-B474-49EE1E382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714" y="3055269"/>
            <a:ext cx="6732571" cy="362383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AFCFD4-2AB2-4BBB-9274-647911AB1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68" y="2031131"/>
            <a:ext cx="11557262" cy="133557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Futura Lt BT" panose="020B0402020204020303" pitchFamily="34" charset="0"/>
              </a:rPr>
              <a:t>To date, more than 56 Olympia’s Leaders have received scholarships through collaborations facilitated by the Institute to help them realize their educational goals.</a:t>
            </a:r>
            <a:br>
              <a:rPr lang="en-US" sz="800" dirty="0">
                <a:latin typeface="Futura Lt BT" panose="020B0402020204020303" pitchFamily="34" charset="0"/>
              </a:rPr>
            </a:br>
            <a:br>
              <a:rPr lang="en-US" sz="800" dirty="0">
                <a:latin typeface="Futura Lt BT" panose="020B0402020204020303" pitchFamily="34" charset="0"/>
              </a:rPr>
            </a:br>
            <a:r>
              <a:rPr lang="en-US" sz="1400" i="1" dirty="0">
                <a:latin typeface="Futura Lt BT" panose="020B0402020204020303" pitchFamily="34" charset="0"/>
              </a:rPr>
              <a:t>*Denotes scholarships available to only Olympia’s Leaders</a:t>
            </a:r>
            <a:br>
              <a:rPr lang="en-US" sz="1400" dirty="0">
                <a:solidFill>
                  <a:srgbClr val="532D6D"/>
                </a:solidFill>
                <a:latin typeface="Futura Lt BT" panose="020B0402020204020303" pitchFamily="34" charset="0"/>
              </a:rPr>
            </a:br>
            <a:endParaRPr lang="en-US" sz="2000" i="1" dirty="0"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307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9E65-27B1-4D2B-A88C-9A56CB49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532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Hv BT" panose="020B0702020204020204" pitchFamily="34" charset="0"/>
              </a:rPr>
              <a:t>THE COLLEGE CREDIT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18D6B6-518F-43BB-92F0-CF6D76143906}"/>
              </a:ext>
            </a:extLst>
          </p:cNvPr>
          <p:cNvSpPr/>
          <p:nvPr/>
        </p:nvSpPr>
        <p:spPr>
          <a:xfrm>
            <a:off x="0" y="-16308"/>
            <a:ext cx="12192000" cy="143176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8E719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0E664C-D36B-44B7-8942-9740BF5AE0FE}"/>
              </a:ext>
            </a:extLst>
          </p:cNvPr>
          <p:cNvSpPr/>
          <p:nvPr/>
        </p:nvSpPr>
        <p:spPr>
          <a:xfrm>
            <a:off x="0" y="6714824"/>
            <a:ext cx="12192000" cy="143176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8E719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2E1F2F-9DEA-4143-8E56-503F1E725D7C}"/>
              </a:ext>
            </a:extLst>
          </p:cNvPr>
          <p:cNvCxnSpPr>
            <a:cxnSpLocks/>
          </p:cNvCxnSpPr>
          <p:nvPr/>
        </p:nvCxnSpPr>
        <p:spPr>
          <a:xfrm>
            <a:off x="-76200" y="1933575"/>
            <a:ext cx="1234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12162AE-7E35-48BB-A93D-7A3C089F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69" y="2021747"/>
            <a:ext cx="11557262" cy="483625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Futura Lt BT" panose="020B0402020204020303" pitchFamily="34" charset="0"/>
              </a:rPr>
              <a:t>Each year of the Institute’s program represents 30+ contact hours which translate to a digital badge. </a:t>
            </a:r>
          </a:p>
          <a:p>
            <a:pPr marL="0" indent="0">
              <a:buNone/>
            </a:pPr>
            <a:endParaRPr lang="en-US" sz="500" dirty="0">
              <a:latin typeface="Futura Lt BT" panose="020B0402020204020303" pitchFamily="34" charset="0"/>
            </a:endParaRPr>
          </a:p>
          <a:p>
            <a:r>
              <a:rPr lang="en-US" sz="2000" dirty="0">
                <a:latin typeface="Futura Lt BT" panose="020B0402020204020303" pitchFamily="34" charset="0"/>
              </a:rPr>
              <a:t>Digital badges are well documented, backed by data, confirm proficiency in the skill(s), and are widely recognized by companies hiring today’s employees. </a:t>
            </a:r>
          </a:p>
          <a:p>
            <a:pPr marL="0" indent="0">
              <a:buNone/>
            </a:pPr>
            <a:endParaRPr lang="en-US" sz="500" dirty="0">
              <a:latin typeface="Futura Lt BT" panose="020B0402020204020303" pitchFamily="34" charset="0"/>
            </a:endParaRPr>
          </a:p>
          <a:p>
            <a:r>
              <a:rPr lang="en-US" sz="2000" dirty="0">
                <a:latin typeface="Futura Lt BT" panose="020B0402020204020303" pitchFamily="34" charset="0"/>
              </a:rPr>
              <a:t>When combined, the three badges translate to the “Olympia’s Leader Alumna” micro-credential, worth three college credits. </a:t>
            </a:r>
          </a:p>
          <a:p>
            <a:pPr marL="0" indent="0">
              <a:buNone/>
            </a:pPr>
            <a:endParaRPr lang="en-US" sz="500" dirty="0">
              <a:latin typeface="Futura Lt BT" panose="020B0402020204020303" pitchFamily="34" charset="0"/>
            </a:endParaRPr>
          </a:p>
          <a:p>
            <a:r>
              <a:rPr lang="en-US" sz="2000" dirty="0">
                <a:latin typeface="Futura Lt BT" panose="020B0402020204020303" pitchFamily="34" charset="0"/>
              </a:rPr>
              <a:t>Three credits are valued between $350 and more than $2,000 depending on the institution.</a:t>
            </a:r>
          </a:p>
          <a:p>
            <a:pPr marL="0" indent="0">
              <a:buNone/>
            </a:pPr>
            <a:endParaRPr lang="en-US" sz="500" dirty="0">
              <a:latin typeface="Futura Lt BT" panose="020B0402020204020303" pitchFamily="34" charset="0"/>
            </a:endParaRPr>
          </a:p>
          <a:p>
            <a:r>
              <a:rPr lang="en-US" sz="2000" dirty="0">
                <a:latin typeface="Futura Lt BT" panose="020B0402020204020303" pitchFamily="34" charset="0"/>
              </a:rPr>
              <a:t>As of March 2022, credits are accepted at CMCC, EMCC, KVCC, SMCC, University of Maine, </a:t>
            </a:r>
            <a:r>
              <a:rPr lang="en-US" sz="2000" dirty="0" err="1">
                <a:latin typeface="Futura Lt BT" panose="020B0402020204020303" pitchFamily="34" charset="0"/>
              </a:rPr>
              <a:t>Husson</a:t>
            </a:r>
            <a:r>
              <a:rPr lang="en-US" sz="2000" dirty="0">
                <a:latin typeface="Futura Lt BT" panose="020B0402020204020303" pitchFamily="34" charset="0"/>
              </a:rPr>
              <a:t> University, and Thomas College.</a:t>
            </a:r>
          </a:p>
          <a:p>
            <a:endParaRPr lang="en-US" sz="800" dirty="0"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13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0CDE77E-8FE1-400F-84D9-50DCFC26D6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4563" y="-2018823"/>
            <a:ext cx="19501041" cy="130006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035242-5BAE-494A-9B11-D9FCF59955CA}"/>
              </a:ext>
            </a:extLst>
          </p:cNvPr>
          <p:cNvSpPr txBox="1"/>
          <p:nvPr/>
        </p:nvSpPr>
        <p:spPr>
          <a:xfrm>
            <a:off x="4416877" y="2139042"/>
            <a:ext cx="73968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Hv BT" panose="020B0702020204020204" pitchFamily="34" charset="0"/>
              </a:rPr>
              <a:t>“The program helped me realize what is important to me and what I value; it taught me how to envision a future that embodied those values.”</a:t>
            </a:r>
          </a:p>
          <a:p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Hv BT" panose="020B0702020204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Hv BT" panose="020B0702020204020204" pitchFamily="34" charset="0"/>
              </a:rPr>
              <a:t>— Brianna Q., Olympia’s Leader</a:t>
            </a:r>
          </a:p>
        </p:txBody>
      </p:sp>
    </p:spTree>
    <p:extLst>
      <p:ext uri="{BB962C8B-B14F-4D97-AF65-F5344CB8AC3E}">
        <p14:creationId xmlns:p14="http://schemas.microsoft.com/office/powerpoint/2010/main" val="2684416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9E65-27B1-4D2B-A88C-9A56CB49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532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Hv BT" panose="020B0702020204020204" pitchFamily="34" charset="0"/>
              </a:rPr>
              <a:t>THE PARTNERSHIP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18D6B6-518F-43BB-92F0-CF6D76143906}"/>
              </a:ext>
            </a:extLst>
          </p:cNvPr>
          <p:cNvSpPr/>
          <p:nvPr/>
        </p:nvSpPr>
        <p:spPr>
          <a:xfrm>
            <a:off x="0" y="-16308"/>
            <a:ext cx="12192000" cy="143176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8E719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0E664C-D36B-44B7-8942-9740BF5AE0FE}"/>
              </a:ext>
            </a:extLst>
          </p:cNvPr>
          <p:cNvSpPr/>
          <p:nvPr/>
        </p:nvSpPr>
        <p:spPr>
          <a:xfrm>
            <a:off x="0" y="6714824"/>
            <a:ext cx="12192000" cy="143176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8E719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1A7D79-FD80-475E-8F85-6462CF07E841}"/>
              </a:ext>
            </a:extLst>
          </p:cNvPr>
          <p:cNvCxnSpPr>
            <a:cxnSpLocks/>
          </p:cNvCxnSpPr>
          <p:nvPr/>
        </p:nvCxnSpPr>
        <p:spPr>
          <a:xfrm>
            <a:off x="-76200" y="1933575"/>
            <a:ext cx="1234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0D2C6F0-2830-47FB-9CD5-6AA4691230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920413"/>
              </p:ext>
            </p:extLst>
          </p:nvPr>
        </p:nvGraphicFramePr>
        <p:xfrm>
          <a:off x="0" y="1769855"/>
          <a:ext cx="12191999" cy="4927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6848">
                  <a:extLst>
                    <a:ext uri="{9D8B030D-6E8A-4147-A177-3AD203B41FA5}">
                      <a16:colId xmlns:a16="http://schemas.microsoft.com/office/drawing/2014/main" val="2811557748"/>
                    </a:ext>
                  </a:extLst>
                </a:gridCol>
                <a:gridCol w="2193170">
                  <a:extLst>
                    <a:ext uri="{9D8B030D-6E8A-4147-A177-3AD203B41FA5}">
                      <a16:colId xmlns:a16="http://schemas.microsoft.com/office/drawing/2014/main" val="4114026126"/>
                    </a:ext>
                  </a:extLst>
                </a:gridCol>
                <a:gridCol w="2219186">
                  <a:extLst>
                    <a:ext uri="{9D8B030D-6E8A-4147-A177-3AD203B41FA5}">
                      <a16:colId xmlns:a16="http://schemas.microsoft.com/office/drawing/2014/main" val="1454146935"/>
                    </a:ext>
                  </a:extLst>
                </a:gridCol>
                <a:gridCol w="2560728">
                  <a:extLst>
                    <a:ext uri="{9D8B030D-6E8A-4147-A177-3AD203B41FA5}">
                      <a16:colId xmlns:a16="http://schemas.microsoft.com/office/drawing/2014/main" val="3890853218"/>
                    </a:ext>
                  </a:extLst>
                </a:gridCol>
                <a:gridCol w="3402067">
                  <a:extLst>
                    <a:ext uri="{9D8B030D-6E8A-4147-A177-3AD203B41FA5}">
                      <a16:colId xmlns:a16="http://schemas.microsoft.com/office/drawing/2014/main" val="160458715"/>
                    </a:ext>
                  </a:extLst>
                </a:gridCol>
              </a:tblGrid>
              <a:tr h="6953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Partnership </a:t>
                      </a:r>
                    </a:p>
                    <a:p>
                      <a:pPr algn="ctr"/>
                      <a:r>
                        <a:rPr lang="en-US" dirty="0"/>
                        <a:t>Level</a:t>
                      </a:r>
                    </a:p>
                  </a:txBody>
                  <a:tcPr anchor="ctr">
                    <a:solidFill>
                      <a:srgbClr val="532D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Leaders Network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rgbClr val="FF6C2F"/>
                          </a:solidFill>
                        </a:rPr>
                        <a:t>3-4 Events Annually</a:t>
                      </a:r>
                      <a:endParaRPr lang="en-US" sz="1100" b="0" dirty="0">
                        <a:solidFill>
                          <a:srgbClr val="FF6C2F"/>
                        </a:solidFill>
                      </a:endParaRPr>
                    </a:p>
                  </a:txBody>
                  <a:tcPr anchor="ctr">
                    <a:solidFill>
                      <a:srgbClr val="532D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Donor Reception </a:t>
                      </a:r>
                      <a:r>
                        <a:rPr lang="en-US" sz="1100" dirty="0">
                          <a:solidFill>
                            <a:srgbClr val="FF6C2F"/>
                          </a:solidFill>
                        </a:rPr>
                        <a:t>August 2, 2022</a:t>
                      </a:r>
                      <a:endParaRPr lang="en-US" sz="1100" b="0" dirty="0">
                        <a:solidFill>
                          <a:srgbClr val="FF6C2F"/>
                        </a:solidFill>
                      </a:endParaRPr>
                    </a:p>
                  </a:txBody>
                  <a:tcPr anchor="ctr">
                    <a:solidFill>
                      <a:srgbClr val="532D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Leadership Luncheon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rgbClr val="FF6C2F"/>
                          </a:solidFill>
                        </a:rPr>
                        <a:t>November 16, 2022</a:t>
                      </a:r>
                      <a:endParaRPr lang="en-US" sz="1100" b="0" dirty="0">
                        <a:solidFill>
                          <a:srgbClr val="FF6C2F"/>
                        </a:solidFill>
                      </a:endParaRPr>
                    </a:p>
                  </a:txBody>
                  <a:tcPr anchor="ctr">
                    <a:solidFill>
                      <a:srgbClr val="532D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Marketing Visibility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6C2F"/>
                          </a:solidFill>
                        </a:rPr>
                        <a:t>Year Round</a:t>
                      </a:r>
                    </a:p>
                  </a:txBody>
                  <a:tcPr anchor="ctr">
                    <a:solidFill>
                      <a:srgbClr val="532D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310379"/>
                  </a:ext>
                </a:extLst>
              </a:tr>
              <a:tr h="6219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Olympia’s Circle</a:t>
                      </a:r>
                    </a:p>
                    <a:p>
                      <a:pPr algn="ctr"/>
                      <a:r>
                        <a:rPr lang="en-US" sz="1100" b="0" i="0" dirty="0"/>
                        <a:t>$150,000+</a:t>
                      </a:r>
                    </a:p>
                  </a:txBody>
                  <a:tcPr anchor="ctr">
                    <a:solidFill>
                      <a:srgbClr val="8E7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532D6D"/>
                          </a:solidFill>
                        </a:rPr>
                        <a:t>8 female leaders may participate. Membership includes in-person and virtual programming.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532D6D"/>
                          </a:solidFill>
                        </a:rPr>
                        <a:t>Reception for community partners at The Woodlands Club, Falmouth ME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532D6D"/>
                          </a:solidFill>
                        </a:rPr>
                        <a:t>VIP table of 10 Complimentary Tickets + VIP Pre-Reception in advance of the Luncheon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532D6D"/>
                          </a:solidFill>
                        </a:rPr>
                        <a:t>All communication vehicles—including website, event marketing, statewide advertising, + annual report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389065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Visionaries</a:t>
                      </a:r>
                    </a:p>
                    <a:p>
                      <a:pPr algn="ctr"/>
                      <a:r>
                        <a:rPr lang="en-US" sz="1100" b="0" i="0" dirty="0"/>
                        <a:t>$15,000 - $149,999</a:t>
                      </a:r>
                    </a:p>
                  </a:txBody>
                  <a:tcPr anchor="ctr">
                    <a:solidFill>
                      <a:srgbClr val="8E7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532D6D"/>
                          </a:solidFill>
                        </a:rPr>
                        <a:t>6 female leaders may participate. Membership includes in-person and virtual programming.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532D6D"/>
                          </a:solidFill>
                        </a:rPr>
                        <a:t>Reception for community partners at The Woodlands Club, Falmouth ME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532D6D"/>
                          </a:solidFill>
                        </a:rPr>
                        <a:t>VIP table of 8 Complimentary Tickets + VIP Pre-Reception in advance of the Luncheon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532D6D"/>
                          </a:solidFill>
                        </a:rPr>
                        <a:t>All communication vehicles—including website, event marketing, statewide advertising, + annual report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730914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Innovators</a:t>
                      </a:r>
                    </a:p>
                    <a:p>
                      <a:pPr algn="ctr"/>
                      <a:r>
                        <a:rPr lang="en-US" sz="1100" b="0" i="0" dirty="0"/>
                        <a:t>$5,000 - $14,999</a:t>
                      </a:r>
                    </a:p>
                  </a:txBody>
                  <a:tcPr anchor="ctr">
                    <a:solidFill>
                      <a:srgbClr val="8E7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532D6D"/>
                          </a:solidFill>
                        </a:rPr>
                        <a:t>4 female leaders may participate. Membership includes in-person and virtual programming.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532D6D"/>
                          </a:solidFill>
                        </a:rPr>
                        <a:t>Reception for community partners at The Woodlands Club, Falmouth ME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532D6D"/>
                          </a:solidFill>
                        </a:rPr>
                        <a:t>6 Complimentary Tickets + VIP Pre-Reception in advance of the Luncheon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532D6D"/>
                          </a:solidFill>
                        </a:rPr>
                        <a:t>All communication vehicles—including website, event marketing, statewide advertising, + annual report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204058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Leaders</a:t>
                      </a:r>
                    </a:p>
                    <a:p>
                      <a:pPr algn="ctr"/>
                      <a:r>
                        <a:rPr lang="en-US" sz="1100" b="0" i="0" dirty="0"/>
                        <a:t>$2,500 - $4,999</a:t>
                      </a:r>
                    </a:p>
                  </a:txBody>
                  <a:tcPr anchor="ctr">
                    <a:solidFill>
                      <a:srgbClr val="8E7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532D6D"/>
                          </a:solidFill>
                        </a:rPr>
                        <a:t>2 female leaders may participate. Membership includes in-person and virtual programming.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532D6D"/>
                          </a:solidFill>
                        </a:rPr>
                        <a:t>Reception for community partners at The Woodlands Club, Falmouth ME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532D6D"/>
                          </a:solidFill>
                        </a:rPr>
                        <a:t>4 Complimentary Tickets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532D6D"/>
                          </a:solidFill>
                        </a:rPr>
                        <a:t>All communication vehicles—including website, event marketing, statewide advertising, + annual report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45029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Catalysts</a:t>
                      </a:r>
                    </a:p>
                    <a:p>
                      <a:pPr algn="ctr"/>
                      <a:r>
                        <a:rPr lang="en-US" sz="1100" b="0" i="0" dirty="0"/>
                        <a:t>$1,000 - $2,499</a:t>
                      </a:r>
                    </a:p>
                  </a:txBody>
                  <a:tcPr anchor="ctr">
                    <a:solidFill>
                      <a:srgbClr val="8E7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532D6D"/>
                          </a:solidFill>
                        </a:rPr>
                        <a:t>1 female leader may participate. Membership includes in-person and virtual programming.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532D6D"/>
                          </a:solidFill>
                        </a:rPr>
                        <a:t>Reception for community partners at The Woodlands Club, Falmouth ME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532D6D"/>
                          </a:solidFill>
                        </a:rPr>
                        <a:t>2 Complimentary Tickets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532D6D"/>
                          </a:solidFill>
                        </a:rPr>
                        <a:t>Annual Report listing and on select communication vehicles—website, event marketing, statewide advertising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473242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Advocates</a:t>
                      </a:r>
                    </a:p>
                    <a:p>
                      <a:pPr algn="ctr"/>
                      <a:r>
                        <a:rPr lang="en-US" sz="1100" b="0" i="0" dirty="0"/>
                        <a:t>$500 - $999</a:t>
                      </a:r>
                    </a:p>
                  </a:txBody>
                  <a:tcPr anchor="ctr">
                    <a:solidFill>
                      <a:srgbClr val="8E71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532D6D"/>
                          </a:solidFill>
                        </a:rPr>
                        <a:t>1 female leader may participate. Membership includes in-person and virtual programming.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532D6D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532D6D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532D6D"/>
                          </a:solidFill>
                        </a:rPr>
                        <a:t>Annual Report listing and on select communication vehicles—website, event marketing, statewide advertising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06675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Friends</a:t>
                      </a:r>
                    </a:p>
                    <a:p>
                      <a:pPr algn="ctr"/>
                      <a:r>
                        <a:rPr lang="en-US" sz="1100" b="0" i="0" dirty="0"/>
                        <a:t>Up to $499</a:t>
                      </a:r>
                    </a:p>
                  </a:txBody>
                  <a:tcPr anchor="ctr">
                    <a:solidFill>
                      <a:srgbClr val="8E7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532D6D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rgbClr val="532D6D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532D6D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532D6D"/>
                          </a:solidFill>
                        </a:rPr>
                        <a:t>Listing in the annual report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09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566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9E65-27B1-4D2B-A88C-9A56CB49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532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Hv BT" panose="020B0702020204020204" pitchFamily="34" charset="0"/>
              </a:rPr>
              <a:t>THE LEADERS NETWORK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18D6B6-518F-43BB-92F0-CF6D76143906}"/>
              </a:ext>
            </a:extLst>
          </p:cNvPr>
          <p:cNvSpPr/>
          <p:nvPr/>
        </p:nvSpPr>
        <p:spPr>
          <a:xfrm>
            <a:off x="0" y="-16308"/>
            <a:ext cx="12192000" cy="143176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8E719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0E664C-D36B-44B7-8942-9740BF5AE0FE}"/>
              </a:ext>
            </a:extLst>
          </p:cNvPr>
          <p:cNvSpPr/>
          <p:nvPr/>
        </p:nvSpPr>
        <p:spPr>
          <a:xfrm>
            <a:off x="0" y="6714824"/>
            <a:ext cx="12192000" cy="143176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8E719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2E1F2F-9DEA-4143-8E56-503F1E725D7C}"/>
              </a:ext>
            </a:extLst>
          </p:cNvPr>
          <p:cNvCxnSpPr>
            <a:cxnSpLocks/>
          </p:cNvCxnSpPr>
          <p:nvPr/>
        </p:nvCxnSpPr>
        <p:spPr>
          <a:xfrm>
            <a:off x="-76200" y="1933575"/>
            <a:ext cx="1234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12162AE-7E35-48BB-A93D-7A3C089F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69" y="2023904"/>
            <a:ext cx="11557262" cy="394125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Futura Lt BT" panose="020B0402020204020303" pitchFamily="34" charset="0"/>
              </a:rPr>
              <a:t>The Leaders Network is a women’s leadership group exclusive to donors of the Institute. </a:t>
            </a:r>
          </a:p>
          <a:p>
            <a:r>
              <a:rPr lang="en-US" sz="2000" dirty="0">
                <a:latin typeface="Futura Lt BT" panose="020B0402020204020303" pitchFamily="34" charset="0"/>
              </a:rPr>
              <a:t>This dynamic group of more than 300 individuals represents various career and life-paths. </a:t>
            </a:r>
          </a:p>
          <a:p>
            <a:r>
              <a:rPr lang="en-US" sz="2000" dirty="0">
                <a:latin typeface="Futura Lt BT" panose="020B0402020204020303" pitchFamily="34" charset="0"/>
              </a:rPr>
              <a:t>Members participate in complimentary professional and personal development, and networking workshops, and serve as role models to Olympia’s Leaders and volunteers at select program activities.</a:t>
            </a:r>
            <a:endParaRPr lang="en-US" sz="900" dirty="0">
              <a:latin typeface="Futura Lt BT" panose="020B0402020204020303" pitchFamily="34" charset="0"/>
            </a:endParaRPr>
          </a:p>
          <a:p>
            <a:r>
              <a:rPr lang="en-US" sz="2000" dirty="0">
                <a:latin typeface="Futura Lt BT" panose="020B0402020204020303" pitchFamily="34" charset="0"/>
              </a:rPr>
              <a:t>The Leaders Network creates a meaningful link between the Institute’s work with Maine high school girls and the organizations and individuals that ensure the program remains at no cost to program participants and their schools.</a:t>
            </a:r>
            <a:endParaRPr lang="en-US" sz="1000" dirty="0">
              <a:latin typeface="Futura Lt BT" panose="020B0402020204020303" pitchFamily="34" charset="0"/>
            </a:endParaRPr>
          </a:p>
          <a:p>
            <a:r>
              <a:rPr lang="en-US" sz="2000" dirty="0">
                <a:latin typeface="Futura Lt BT" panose="020B0402020204020303" pitchFamily="34" charset="0"/>
              </a:rPr>
              <a:t>Leaders Network participation is voluntary. </a:t>
            </a:r>
          </a:p>
          <a:p>
            <a:r>
              <a:rPr lang="en-US" sz="2000" dirty="0">
                <a:latin typeface="Futura Lt BT" panose="020B0402020204020303" pitchFamily="34" charset="0"/>
              </a:rPr>
              <a:t>Members are invited to complimentary events; however, there is no obligation to attend. </a:t>
            </a:r>
          </a:p>
          <a:p>
            <a:r>
              <a:rPr lang="en-US" sz="2000" dirty="0">
                <a:latin typeface="Futura Lt BT" panose="020B0402020204020303" pitchFamily="34" charset="0"/>
              </a:rPr>
              <a:t>Designees of an organization may be adjusted at any point throughout the year and members may gift their event invitation to another female within their organization if scheduling conflicts arise.</a:t>
            </a:r>
          </a:p>
        </p:txBody>
      </p:sp>
    </p:spTree>
    <p:extLst>
      <p:ext uri="{BB962C8B-B14F-4D97-AF65-F5344CB8AC3E}">
        <p14:creationId xmlns:p14="http://schemas.microsoft.com/office/powerpoint/2010/main" val="2159532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haking hands with another person&#10;&#10;Description automatically generated with medium confidence">
            <a:extLst>
              <a:ext uri="{FF2B5EF4-FFF2-40B4-BE49-F238E27FC236}">
                <a16:creationId xmlns:a16="http://schemas.microsoft.com/office/drawing/2014/main" id="{6FFBC626-AB87-4266-B93D-50CA49EBD9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094" y="-712009"/>
            <a:ext cx="12698186" cy="8465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035242-5BAE-494A-9B11-D9FCF59955CA}"/>
              </a:ext>
            </a:extLst>
          </p:cNvPr>
          <p:cNvSpPr txBox="1"/>
          <p:nvPr/>
        </p:nvSpPr>
        <p:spPr>
          <a:xfrm>
            <a:off x="765242" y="3429000"/>
            <a:ext cx="1066151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Hv BT" panose="020B0702020204020204" pitchFamily="34" charset="0"/>
              </a:rPr>
              <a:t>“I am beyond thankful for this community of women who have opened my eyes to the things I can achieve, the woman I want to become, and the life I want to live.”</a:t>
            </a:r>
          </a:p>
          <a:p>
            <a:endParaRPr lang="en-US" sz="3600" dirty="0">
              <a:solidFill>
                <a:schemeClr val="bg1"/>
              </a:solidFill>
              <a:latin typeface="Futura Hv BT" panose="020B0702020204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Futura Hv BT" panose="020B0702020204020204" pitchFamily="34" charset="0"/>
              </a:rPr>
              <a:t>— Adria P., Olympia’s Leader</a:t>
            </a:r>
          </a:p>
        </p:txBody>
      </p:sp>
    </p:spTree>
    <p:extLst>
      <p:ext uri="{BB962C8B-B14F-4D97-AF65-F5344CB8AC3E}">
        <p14:creationId xmlns:p14="http://schemas.microsoft.com/office/powerpoint/2010/main" val="3794923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AD1750E1-ED8A-4EF6-8DF4-57F0E61DC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887"/>
            <a:ext cx="12192000" cy="86898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8FC185-ECC0-4454-83FA-A7AF26EF6BE1}"/>
              </a:ext>
            </a:extLst>
          </p:cNvPr>
          <p:cNvSpPr/>
          <p:nvPr/>
        </p:nvSpPr>
        <p:spPr>
          <a:xfrm>
            <a:off x="0" y="6410227"/>
            <a:ext cx="12192000" cy="447773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8E719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8CDCC-3989-4B47-ACAC-F73FA50B293C}"/>
              </a:ext>
            </a:extLst>
          </p:cNvPr>
          <p:cNvSpPr txBox="1"/>
          <p:nvPr/>
        </p:nvSpPr>
        <p:spPr>
          <a:xfrm>
            <a:off x="210532" y="6449447"/>
            <a:ext cx="11802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utura Lt BT" panose="020B0402020204020303" pitchFamily="34" charset="0"/>
              </a:rPr>
              <a:t>www.snoweleadershipinstitute.org</a:t>
            </a:r>
          </a:p>
        </p:txBody>
      </p:sp>
    </p:spTree>
    <p:extLst>
      <p:ext uri="{BB962C8B-B14F-4D97-AF65-F5344CB8AC3E}">
        <p14:creationId xmlns:p14="http://schemas.microsoft.com/office/powerpoint/2010/main" val="87353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9E65-27B1-4D2B-A88C-9A56CB49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532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Hv BT" panose="020B0702020204020204" pitchFamily="34" charset="0"/>
              </a:rPr>
              <a:t>THE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FEAA6-BC68-48C7-98FC-42A751BB0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69" y="2748756"/>
            <a:ext cx="11557262" cy="323542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dirty="0">
                <a:latin typeface="Futura Lt BT" panose="020B04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4400" dirty="0">
                <a:effectLst/>
                <a:latin typeface="Futura Lt BT" panose="020B04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raise the confidence and aspirations of high school girls by helping them develop the skills required to be leaders in their lives, families, careers, and communities.</a:t>
            </a:r>
          </a:p>
          <a:p>
            <a:pPr marL="0" indent="0">
              <a:buNone/>
            </a:pPr>
            <a:endParaRPr lang="en-US" sz="6600" dirty="0">
              <a:latin typeface="Futura Lt BT" panose="020B04020202040203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18D6B6-518F-43BB-92F0-CF6D76143906}"/>
              </a:ext>
            </a:extLst>
          </p:cNvPr>
          <p:cNvSpPr/>
          <p:nvPr/>
        </p:nvSpPr>
        <p:spPr>
          <a:xfrm>
            <a:off x="0" y="-16308"/>
            <a:ext cx="12192000" cy="143176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8E719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0E664C-D36B-44B7-8942-9740BF5AE0FE}"/>
              </a:ext>
            </a:extLst>
          </p:cNvPr>
          <p:cNvSpPr/>
          <p:nvPr/>
        </p:nvSpPr>
        <p:spPr>
          <a:xfrm>
            <a:off x="0" y="6714824"/>
            <a:ext cx="12192000" cy="143176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8E719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9314AB-DD8B-41ED-A30B-EB1E2D3F3F87}"/>
              </a:ext>
            </a:extLst>
          </p:cNvPr>
          <p:cNvCxnSpPr>
            <a:cxnSpLocks/>
          </p:cNvCxnSpPr>
          <p:nvPr/>
        </p:nvCxnSpPr>
        <p:spPr>
          <a:xfrm>
            <a:off x="-76200" y="1933575"/>
            <a:ext cx="1234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881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9E65-27B1-4D2B-A88C-9A56CB49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532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Hv BT" panose="020B0702020204020204" pitchFamily="34" charset="0"/>
              </a:rPr>
              <a:t>THE NEED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18D6B6-518F-43BB-92F0-CF6D76143906}"/>
              </a:ext>
            </a:extLst>
          </p:cNvPr>
          <p:cNvSpPr/>
          <p:nvPr/>
        </p:nvSpPr>
        <p:spPr>
          <a:xfrm>
            <a:off x="0" y="-16308"/>
            <a:ext cx="12192000" cy="143176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8E719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0E664C-D36B-44B7-8942-9740BF5AE0FE}"/>
              </a:ext>
            </a:extLst>
          </p:cNvPr>
          <p:cNvSpPr/>
          <p:nvPr/>
        </p:nvSpPr>
        <p:spPr>
          <a:xfrm>
            <a:off x="0" y="6714824"/>
            <a:ext cx="12192000" cy="143176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8E719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123CF3-B852-494E-9FCA-A331EFA3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69" y="2499334"/>
            <a:ext cx="11557262" cy="4351338"/>
          </a:xfrm>
        </p:spPr>
        <p:txBody>
          <a:bodyPr>
            <a:normAutofit/>
          </a:bodyPr>
          <a:lstStyle/>
          <a:p>
            <a:r>
              <a:rPr lang="en-US" b="0" i="0" u="none" strike="noStrike" baseline="0" dirty="0">
                <a:latin typeface="Futura Lt BT" panose="020B0402020204020303" pitchFamily="34" charset="0"/>
              </a:rPr>
              <a:t>Between elementary and high school, the self-esteem of girls drops an average of 3.5 times more than the self-esteem of boys. This decline often leads to disbelief in their math or science aptitude.</a:t>
            </a:r>
          </a:p>
          <a:p>
            <a:pPr marL="0" indent="0">
              <a:buNone/>
            </a:pPr>
            <a:endParaRPr lang="en-US" sz="1050" b="0" i="0" u="none" strike="noStrike" baseline="0" dirty="0">
              <a:latin typeface="Futura Lt BT" panose="020B0402020204020303" pitchFamily="34" charset="0"/>
            </a:endParaRPr>
          </a:p>
          <a:p>
            <a:r>
              <a:rPr lang="en-US" dirty="0">
                <a:latin typeface="Futura Lt BT" panose="020B0402020204020303" pitchFamily="34" charset="0"/>
              </a:rPr>
              <a:t>A</a:t>
            </a:r>
            <a:r>
              <a:rPr lang="en-US" b="0" i="0" u="none" strike="noStrike" baseline="0" dirty="0">
                <a:latin typeface="Futura Lt BT" panose="020B0402020204020303" pitchFamily="34" charset="0"/>
              </a:rPr>
              <a:t>s early as middle school, girls are 25% less likely than boys to say they enjoy taking the lead. </a:t>
            </a:r>
          </a:p>
          <a:p>
            <a:pPr marL="0" indent="0">
              <a:buNone/>
            </a:pPr>
            <a:endParaRPr lang="en-US" sz="1050" b="0" i="0" u="none" strike="noStrike" baseline="0" dirty="0">
              <a:latin typeface="Futura Lt BT" panose="020B0402020204020303" pitchFamily="34" charset="0"/>
            </a:endParaRPr>
          </a:p>
          <a:p>
            <a:r>
              <a:rPr lang="en-US" dirty="0">
                <a:latin typeface="Futura Lt BT" panose="020B0402020204020303" pitchFamily="34" charset="0"/>
              </a:rPr>
              <a:t>Youth </a:t>
            </a:r>
            <a:r>
              <a:rPr lang="en-US" b="0" i="0" u="none" strike="noStrike" baseline="0" dirty="0">
                <a:latin typeface="Futura Lt BT" panose="020B0402020204020303" pitchFamily="34" charset="0"/>
              </a:rPr>
              <a:t>who were at risk of falling off track but had mentors were 130% more likely to assume leadership roles in adulthood. </a:t>
            </a:r>
            <a:endParaRPr lang="en-US" sz="8800" dirty="0">
              <a:latin typeface="Futura Lt BT" panose="020B0402020204020303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63CF93-AA41-40EE-B6AF-EAF9F239BCA1}"/>
              </a:ext>
            </a:extLst>
          </p:cNvPr>
          <p:cNvCxnSpPr>
            <a:cxnSpLocks/>
          </p:cNvCxnSpPr>
          <p:nvPr/>
        </p:nvCxnSpPr>
        <p:spPr>
          <a:xfrm>
            <a:off x="-76200" y="1933575"/>
            <a:ext cx="1234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92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9E65-27B1-4D2B-A88C-9A56CB49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532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Hv BT" panose="020B0702020204020204" pitchFamily="34" charset="0"/>
              </a:rPr>
              <a:t>THE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FEAA6-BC68-48C7-98FC-42A751BB0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69" y="2542123"/>
            <a:ext cx="11557262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Futura Lt BT" panose="020B0402020204020303" pitchFamily="34" charset="0"/>
              </a:rPr>
              <a:t>The I</a:t>
            </a:r>
            <a:r>
              <a:rPr lang="en-US" b="0" i="0" u="none" strike="noStrike" baseline="0" dirty="0">
                <a:latin typeface="Futura Lt BT" panose="020B0402020204020303" pitchFamily="34" charset="0"/>
              </a:rPr>
              <a:t>nstitute delivers a three-year, evidence-based program rooted in the themes:</a:t>
            </a:r>
          </a:p>
          <a:p>
            <a:pPr lvl="1"/>
            <a:r>
              <a:rPr lang="en-US" b="0" i="0" u="none" strike="noStrike" baseline="0" dirty="0">
                <a:latin typeface="Futura Lt BT" panose="020B0402020204020303" pitchFamily="34" charset="0"/>
              </a:rPr>
              <a:t>“MY VALUES” (10th grade)</a:t>
            </a:r>
          </a:p>
          <a:p>
            <a:pPr lvl="1"/>
            <a:r>
              <a:rPr lang="en-US" b="0" i="0" u="none" strike="noStrike" baseline="0" dirty="0">
                <a:latin typeface="Futura Lt BT" panose="020B0402020204020303" pitchFamily="34" charset="0"/>
              </a:rPr>
              <a:t>“MY VOICE” (11th grade)</a:t>
            </a:r>
          </a:p>
          <a:p>
            <a:pPr lvl="1"/>
            <a:r>
              <a:rPr lang="en-US" b="0" i="0" u="none" strike="noStrike" baseline="0" dirty="0">
                <a:latin typeface="Futura Lt BT" panose="020B0402020204020303" pitchFamily="34" charset="0"/>
              </a:rPr>
              <a:t>“MY VISION” (12th grade)</a:t>
            </a:r>
          </a:p>
          <a:p>
            <a:pPr marL="457200" lvl="1" indent="0">
              <a:buNone/>
            </a:pPr>
            <a:endParaRPr lang="en-US" sz="1050" b="0" i="0" u="none" strike="noStrike" baseline="0" dirty="0">
              <a:latin typeface="Futura Lt BT" panose="020B0402020204020303" pitchFamily="34" charset="0"/>
            </a:endParaRPr>
          </a:p>
          <a:p>
            <a:r>
              <a:rPr lang="en-US" b="0" i="0" u="none" strike="noStrike" baseline="0" dirty="0">
                <a:latin typeface="Futura Lt BT" panose="020B0402020204020303" pitchFamily="34" charset="0"/>
              </a:rPr>
              <a:t>Participants, known as “Olympia’s Leaders,” are led through a progressive curriculum designed to achieve seven specific outcomes critical to developing confidence and increasing aspirations.</a:t>
            </a:r>
            <a:endParaRPr lang="en-US" sz="9200" dirty="0">
              <a:latin typeface="Futura Lt BT" panose="020B04020202040203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18D6B6-518F-43BB-92F0-CF6D76143906}"/>
              </a:ext>
            </a:extLst>
          </p:cNvPr>
          <p:cNvSpPr/>
          <p:nvPr/>
        </p:nvSpPr>
        <p:spPr>
          <a:xfrm>
            <a:off x="0" y="-16308"/>
            <a:ext cx="12192000" cy="143176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8E719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0E664C-D36B-44B7-8942-9740BF5AE0FE}"/>
              </a:ext>
            </a:extLst>
          </p:cNvPr>
          <p:cNvSpPr/>
          <p:nvPr/>
        </p:nvSpPr>
        <p:spPr>
          <a:xfrm>
            <a:off x="0" y="6714824"/>
            <a:ext cx="12192000" cy="143176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8E719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2E1F2F-9DEA-4143-8E56-503F1E725D7C}"/>
              </a:ext>
            </a:extLst>
          </p:cNvPr>
          <p:cNvCxnSpPr>
            <a:cxnSpLocks/>
          </p:cNvCxnSpPr>
          <p:nvPr/>
        </p:nvCxnSpPr>
        <p:spPr>
          <a:xfrm>
            <a:off x="-76200" y="1933575"/>
            <a:ext cx="1234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28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9E65-27B1-4D2B-A88C-9A56CB49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532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Hv BT" panose="020B0702020204020204" pitchFamily="34" charset="0"/>
              </a:rPr>
              <a:t>THE PROGRESSION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18D6B6-518F-43BB-92F0-CF6D76143906}"/>
              </a:ext>
            </a:extLst>
          </p:cNvPr>
          <p:cNvSpPr/>
          <p:nvPr/>
        </p:nvSpPr>
        <p:spPr>
          <a:xfrm>
            <a:off x="0" y="-16308"/>
            <a:ext cx="12192000" cy="143176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8E719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0E664C-D36B-44B7-8942-9740BF5AE0FE}"/>
              </a:ext>
            </a:extLst>
          </p:cNvPr>
          <p:cNvSpPr/>
          <p:nvPr/>
        </p:nvSpPr>
        <p:spPr>
          <a:xfrm>
            <a:off x="0" y="6714824"/>
            <a:ext cx="12192000" cy="143176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8E719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2E1F2F-9DEA-4143-8E56-503F1E725D7C}"/>
              </a:ext>
            </a:extLst>
          </p:cNvPr>
          <p:cNvCxnSpPr>
            <a:cxnSpLocks/>
          </p:cNvCxnSpPr>
          <p:nvPr/>
        </p:nvCxnSpPr>
        <p:spPr>
          <a:xfrm>
            <a:off x="-76200" y="1933575"/>
            <a:ext cx="1234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9F9AB64-8F23-44A3-90C7-818D67EB0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5048"/>
            <a:ext cx="121158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7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9E65-27B1-4D2B-A88C-9A56CB49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532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Hv BT" panose="020B0702020204020204" pitchFamily="34" charset="0"/>
              </a:rPr>
              <a:t>THE OUTCOMES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18D6B6-518F-43BB-92F0-CF6D76143906}"/>
              </a:ext>
            </a:extLst>
          </p:cNvPr>
          <p:cNvSpPr/>
          <p:nvPr/>
        </p:nvSpPr>
        <p:spPr>
          <a:xfrm>
            <a:off x="0" y="-16308"/>
            <a:ext cx="12192000" cy="143176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8E719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0E664C-D36B-44B7-8942-9740BF5AE0FE}"/>
              </a:ext>
            </a:extLst>
          </p:cNvPr>
          <p:cNvSpPr/>
          <p:nvPr/>
        </p:nvSpPr>
        <p:spPr>
          <a:xfrm>
            <a:off x="0" y="6714824"/>
            <a:ext cx="12192000" cy="143176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8E719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2E1F2F-9DEA-4143-8E56-503F1E725D7C}"/>
              </a:ext>
            </a:extLst>
          </p:cNvPr>
          <p:cNvCxnSpPr>
            <a:cxnSpLocks/>
          </p:cNvCxnSpPr>
          <p:nvPr/>
        </p:nvCxnSpPr>
        <p:spPr>
          <a:xfrm>
            <a:off x="-76200" y="1933575"/>
            <a:ext cx="1234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12162AE-7E35-48BB-A93D-7A3C089F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69" y="2087279"/>
            <a:ext cx="11557262" cy="4770721"/>
          </a:xfrm>
        </p:spPr>
        <p:txBody>
          <a:bodyPr>
            <a:normAutofit/>
          </a:bodyPr>
          <a:lstStyle/>
          <a:p>
            <a:r>
              <a:rPr lang="en-US" dirty="0">
                <a:latin typeface="Futura Lt BT" panose="020B0402020204020303" pitchFamily="34" charset="0"/>
              </a:rPr>
              <a:t>A compelling testament of the program’s success is that 100% of the Class of 2021 have matriculated to two-and four-year colleges, training or certificate programs, or the military. </a:t>
            </a:r>
          </a:p>
          <a:p>
            <a:pPr lvl="1"/>
            <a:r>
              <a:rPr lang="en-US" dirty="0">
                <a:solidFill>
                  <a:srgbClr val="00A3E0"/>
                </a:solidFill>
                <a:latin typeface="Futura Lt BT" panose="020B0402020204020303" pitchFamily="34" charset="0"/>
              </a:rPr>
              <a:t>59% are pursing studies in STEM fields and 76% have stayed in Maine.</a:t>
            </a:r>
          </a:p>
          <a:p>
            <a:pPr marL="457200" lvl="1" indent="0">
              <a:buNone/>
            </a:pPr>
            <a:endParaRPr lang="en-US" dirty="0">
              <a:solidFill>
                <a:srgbClr val="00A3E0"/>
              </a:solidFill>
              <a:latin typeface="Futura Lt BT" panose="020B04020202040203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FFD8FF-78E6-4504-B221-B19F4A89D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895" y="3740283"/>
            <a:ext cx="5259109" cy="289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2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9E65-27B1-4D2B-A88C-9A56CB49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532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Hv BT" panose="020B0702020204020204" pitchFamily="34" charset="0"/>
              </a:rPr>
              <a:t>THE DIVERSITY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18D6B6-518F-43BB-92F0-CF6D76143906}"/>
              </a:ext>
            </a:extLst>
          </p:cNvPr>
          <p:cNvSpPr/>
          <p:nvPr/>
        </p:nvSpPr>
        <p:spPr>
          <a:xfrm>
            <a:off x="0" y="-16308"/>
            <a:ext cx="12192000" cy="143176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8E719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0E664C-D36B-44B7-8942-9740BF5AE0FE}"/>
              </a:ext>
            </a:extLst>
          </p:cNvPr>
          <p:cNvSpPr/>
          <p:nvPr/>
        </p:nvSpPr>
        <p:spPr>
          <a:xfrm>
            <a:off x="0" y="6714824"/>
            <a:ext cx="12192000" cy="143176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8E719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2E1F2F-9DEA-4143-8E56-503F1E725D7C}"/>
              </a:ext>
            </a:extLst>
          </p:cNvPr>
          <p:cNvCxnSpPr>
            <a:cxnSpLocks/>
          </p:cNvCxnSpPr>
          <p:nvPr/>
        </p:nvCxnSpPr>
        <p:spPr>
          <a:xfrm>
            <a:off x="-76200" y="1933575"/>
            <a:ext cx="1234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12162AE-7E35-48BB-A93D-7A3C089F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69" y="2087279"/>
            <a:ext cx="11557262" cy="4770721"/>
          </a:xfrm>
        </p:spPr>
        <p:txBody>
          <a:bodyPr>
            <a:normAutofit/>
          </a:bodyPr>
          <a:lstStyle/>
          <a:p>
            <a:r>
              <a:rPr lang="en-US" dirty="0">
                <a:latin typeface="Futura Lt BT" panose="020B0402020204020303" pitchFamily="34" charset="0"/>
              </a:rPr>
              <a:t>In the Class of 2023, 30% identify as a race other than Caucasian.</a:t>
            </a:r>
          </a:p>
          <a:p>
            <a:pPr marL="0" indent="0">
              <a:buNone/>
            </a:pPr>
            <a:endParaRPr lang="en-US" sz="1050" dirty="0">
              <a:latin typeface="Futura Lt BT" panose="020B0402020204020303" pitchFamily="34" charset="0"/>
            </a:endParaRPr>
          </a:p>
          <a:p>
            <a:r>
              <a:rPr lang="en-US" dirty="0">
                <a:latin typeface="Futura Lt BT" panose="020B0402020204020303" pitchFamily="34" charset="0"/>
              </a:rPr>
              <a:t>52% of sophomore Olympia’s Leaders (also Class of 2023) are classified as low- to-moderate income.</a:t>
            </a:r>
          </a:p>
          <a:p>
            <a:pPr marL="0" indent="0">
              <a:buNone/>
            </a:pPr>
            <a:endParaRPr lang="en-US" sz="1050" dirty="0">
              <a:latin typeface="Futura Lt BT" panose="020B0402020204020303" pitchFamily="34" charset="0"/>
            </a:endParaRPr>
          </a:p>
          <a:p>
            <a:r>
              <a:rPr lang="en-US" dirty="0">
                <a:latin typeface="Futura Lt BT" panose="020B0402020204020303" pitchFamily="34" charset="0"/>
              </a:rPr>
              <a:t>Olympia’s Leaders self-report factors related to their identity—gender identity and disability. 17% identify as LGBTQ+ and 17% report a disability that limits significantly one or more life activities (+10% from previous year). </a:t>
            </a:r>
            <a:r>
              <a:rPr lang="en-US" sz="2200" i="1" dirty="0">
                <a:latin typeface="Futura Lt BT" panose="020B0402020204020303" pitchFamily="34" charset="0"/>
              </a:rPr>
              <a:t>Note, 20% of Olympia’s Leaders chose not to answer the question.</a:t>
            </a:r>
            <a:endParaRPr lang="en-US" i="1" dirty="0"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9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2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8E1F1A5D-174D-4593-9380-8D05E263D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102" y="-8154"/>
            <a:ext cx="469379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18D6B6-518F-43BB-92F0-CF6D76143906}"/>
              </a:ext>
            </a:extLst>
          </p:cNvPr>
          <p:cNvSpPr/>
          <p:nvPr/>
        </p:nvSpPr>
        <p:spPr>
          <a:xfrm>
            <a:off x="0" y="-16308"/>
            <a:ext cx="12192000" cy="143176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8E719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0E664C-D36B-44B7-8942-9740BF5AE0FE}"/>
              </a:ext>
            </a:extLst>
          </p:cNvPr>
          <p:cNvSpPr/>
          <p:nvPr/>
        </p:nvSpPr>
        <p:spPr>
          <a:xfrm>
            <a:off x="0" y="6714824"/>
            <a:ext cx="12192000" cy="143176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8E719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7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9E65-27B1-4D2B-A88C-9A56CB49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532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Hv BT" panose="020B0702020204020204" pitchFamily="34" charset="0"/>
              </a:rPr>
              <a:t>THE SCHOOLS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18D6B6-518F-43BB-92F0-CF6D76143906}"/>
              </a:ext>
            </a:extLst>
          </p:cNvPr>
          <p:cNvSpPr/>
          <p:nvPr/>
        </p:nvSpPr>
        <p:spPr>
          <a:xfrm>
            <a:off x="0" y="-16308"/>
            <a:ext cx="12192000" cy="143176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8E719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0E664C-D36B-44B7-8942-9740BF5AE0FE}"/>
              </a:ext>
            </a:extLst>
          </p:cNvPr>
          <p:cNvSpPr/>
          <p:nvPr/>
        </p:nvSpPr>
        <p:spPr>
          <a:xfrm>
            <a:off x="0" y="6714824"/>
            <a:ext cx="12192000" cy="143176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8E719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2E1F2F-9DEA-4143-8E56-503F1E725D7C}"/>
              </a:ext>
            </a:extLst>
          </p:cNvPr>
          <p:cNvCxnSpPr>
            <a:cxnSpLocks/>
          </p:cNvCxnSpPr>
          <p:nvPr/>
        </p:nvCxnSpPr>
        <p:spPr>
          <a:xfrm>
            <a:off x="-76200" y="1933575"/>
            <a:ext cx="1234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12162AE-7E35-48BB-A93D-7A3C089F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69" y="2199765"/>
            <a:ext cx="11626392" cy="4351338"/>
          </a:xfrm>
        </p:spPr>
        <p:txBody>
          <a:bodyPr numCol="3">
            <a:normAutofit lnSpcReduction="10000"/>
          </a:bodyPr>
          <a:lstStyle/>
          <a:p>
            <a:r>
              <a:rPr lang="en-US" sz="1600" dirty="0">
                <a:latin typeface="Futura Lt BT" panose="020B0402020204020303" pitchFamily="34" charset="0"/>
              </a:rPr>
              <a:t>Bangor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Belfast Area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Biddeford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Boothbay Region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Calais Middle/High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Camden Hills Regional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Cony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Edward Little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Ellsworth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Houlton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Lawrence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Leavitt Area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Lewiston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Lincoln Academy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Lisbon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Medomak Valley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Morse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Mount Ararat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Mount Blue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Mount Desert Island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Mount View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Narraguagus Jr/Sr High School 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Nokomis Regional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Oak Hill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Oceanside High School</a:t>
            </a:r>
          </a:p>
          <a:p>
            <a:endParaRPr lang="en-US" sz="1600" dirty="0">
              <a:latin typeface="Futura Lt BT" panose="020B0402020204020303" pitchFamily="34" charset="0"/>
            </a:endParaRPr>
          </a:p>
          <a:p>
            <a:r>
              <a:rPr lang="en-US" sz="1600" dirty="0">
                <a:latin typeface="Futura Lt BT" panose="020B0402020204020303" pitchFamily="34" charset="0"/>
              </a:rPr>
              <a:t>Oxford Hills Comprehensive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Penquis Valley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Piscataquis Community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Poland Regional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Portland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Presque Isle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Sacopee Valley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Sanford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Skowhegan Area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Spruce Mountain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Westbrook High School</a:t>
            </a:r>
          </a:p>
          <a:p>
            <a:r>
              <a:rPr lang="en-US" sz="1600" dirty="0">
                <a:latin typeface="Futura Lt BT" panose="020B0402020204020303" pitchFamily="34" charset="0"/>
              </a:rPr>
              <a:t>Winslow High School</a:t>
            </a:r>
          </a:p>
        </p:txBody>
      </p:sp>
    </p:spTree>
    <p:extLst>
      <p:ext uri="{BB962C8B-B14F-4D97-AF65-F5344CB8AC3E}">
        <p14:creationId xmlns:p14="http://schemas.microsoft.com/office/powerpoint/2010/main" val="1047843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FC2CD5F9F0404C823410946968F762" ma:contentTypeVersion="13" ma:contentTypeDescription="Create a new document." ma:contentTypeScope="" ma:versionID="2ec42f9f2a3691dca485f116e784fc04">
  <xsd:schema xmlns:xsd="http://www.w3.org/2001/XMLSchema" xmlns:xs="http://www.w3.org/2001/XMLSchema" xmlns:p="http://schemas.microsoft.com/office/2006/metadata/properties" xmlns:ns2="9bdce157-499e-4ec4-b4c3-dfd90b11e569" xmlns:ns3="a361db3b-dbc7-40d0-9849-946fee5a9c1d" targetNamespace="http://schemas.microsoft.com/office/2006/metadata/properties" ma:root="true" ma:fieldsID="198727e1aad22a3c0ecf29a35d4a68cc" ns2:_="" ns3:_="">
    <xsd:import namespace="9bdce157-499e-4ec4-b4c3-dfd90b11e569"/>
    <xsd:import namespace="a361db3b-dbc7-40d0-9849-946fee5a9c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ce157-499e-4ec4-b4c3-dfd90b11e5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1db3b-dbc7-40d0-9849-946fee5a9c1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291426-5505-4710-886C-A4C7E4CC49B8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9bdce157-499e-4ec4-b4c3-dfd90b11e569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9D0D842-0608-491C-A30D-AC752238DC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5CE376-CECE-4E1E-8BED-B833BA291B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dce157-499e-4ec4-b4c3-dfd90b11e569"/>
    <ds:schemaRef ds:uri="a361db3b-dbc7-40d0-9849-946fee5a9c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2061</TotalTime>
  <Words>1202</Words>
  <Application>Microsoft Office PowerPoint</Application>
  <PresentationFormat>Widescreen</PresentationFormat>
  <Paragraphs>140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Futura Hv BT</vt:lpstr>
      <vt:lpstr>Futura Lt BT</vt:lpstr>
      <vt:lpstr>Office Theme</vt:lpstr>
      <vt:lpstr>PowerPoint Presentation</vt:lpstr>
      <vt:lpstr>THE MISSION</vt:lpstr>
      <vt:lpstr>THE NEED</vt:lpstr>
      <vt:lpstr>THE PROGRAM</vt:lpstr>
      <vt:lpstr>THE PROGRESSION</vt:lpstr>
      <vt:lpstr>THE OUTCOMES</vt:lpstr>
      <vt:lpstr>THE DIVERSITY</vt:lpstr>
      <vt:lpstr>PowerPoint Presentation</vt:lpstr>
      <vt:lpstr>THE SCHOOLS</vt:lpstr>
      <vt:lpstr>THE SCHOLARSHIPS</vt:lpstr>
      <vt:lpstr>THE COLLEGE CREDIT</vt:lpstr>
      <vt:lpstr>PowerPoint Presentation</vt:lpstr>
      <vt:lpstr>THE PARTNERSHIP</vt:lpstr>
      <vt:lpstr>THE LEADERS NETWORK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</dc:creator>
  <cp:lastModifiedBy>Alison Bromski</cp:lastModifiedBy>
  <cp:revision>42</cp:revision>
  <dcterms:created xsi:type="dcterms:W3CDTF">2019-05-08T15:16:09Z</dcterms:created>
  <dcterms:modified xsi:type="dcterms:W3CDTF">2022-03-09T15:39:47Z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0x01010065FC2CD5F9F0404C823410946968F762</vt:lpwstr>
  </property>
</Properties>
</file>